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5E96A-1914-41F2-BC8B-8428C1CC6D0A}" v="25" dt="2018-11-04T05:59:51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ED25E96A-1914-41F2-BC8B-8428C1CC6D0A}"/>
    <pc:docChg chg="modSld">
      <pc:chgData name="Danny Young" userId="4ebbbf02e9710d60" providerId="LiveId" clId="{ED25E96A-1914-41F2-BC8B-8428C1CC6D0A}" dt="2018-11-04T05:59:58.583" v="27" actId="1035"/>
      <pc:docMkLst>
        <pc:docMk/>
      </pc:docMkLst>
      <pc:sldChg chg="modSp">
        <pc:chgData name="Danny Young" userId="4ebbbf02e9710d60" providerId="LiveId" clId="{ED25E96A-1914-41F2-BC8B-8428C1CC6D0A}" dt="2018-11-04T05:59:58.583" v="27" actId="1035"/>
        <pc:sldMkLst>
          <pc:docMk/>
          <pc:sldMk cId="1261743325" sldId="260"/>
        </pc:sldMkLst>
        <pc:spChg chg="mod">
          <ac:chgData name="Danny Young" userId="4ebbbf02e9710d60" providerId="LiveId" clId="{ED25E96A-1914-41F2-BC8B-8428C1CC6D0A}" dt="2018-11-04T05:59:44.984" v="21" actId="20577"/>
          <ac:spMkLst>
            <pc:docMk/>
            <pc:sldMk cId="1261743325" sldId="260"/>
            <ac:spMk id="12" creationId="{00000000-0000-0000-0000-000000000000}"/>
          </ac:spMkLst>
        </pc:spChg>
        <pc:graphicFrameChg chg="mod">
          <ac:chgData name="Danny Young" userId="4ebbbf02e9710d60" providerId="LiveId" clId="{ED25E96A-1914-41F2-BC8B-8428C1CC6D0A}" dt="2018-11-04T05:59:58.583" v="27" actId="1035"/>
          <ac:graphicFrameMkLst>
            <pc:docMk/>
            <pc:sldMk cId="1261743325" sldId="260"/>
            <ac:graphicFrameMk id="14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18" Type="http://schemas.openxmlformats.org/officeDocument/2006/relationships/image" Target="../media/image5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1.wmf"/><Relationship Id="rId16" Type="http://schemas.openxmlformats.org/officeDocument/2006/relationships/image" Target="../media/image55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AFBAD-8A98-498E-A66D-5E5CF12D0254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8558-A109-473E-937F-7DE7A2F72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4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8558-A109-473E-937F-7DE7A2F7212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52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BBA7FD-FAAE-43A3-A8EA-48AD6B015FFF}" type="slidenum">
              <a:rPr lang="en-CA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31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8558-A109-473E-937F-7DE7A2F7212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50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76FF4-D156-4CDF-B7A4-343E8CE174D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694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76FF4-D156-4CDF-B7A4-343E8CE174D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812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76FF4-D156-4CDF-B7A4-343E8CE174D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587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2C797-92E5-4546-BB5D-CF6DCE9B388A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154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2C797-92E5-4546-BB5D-CF6DCE9B388A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751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8558-A109-473E-937F-7DE7A2F7212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86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0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2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105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20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32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50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85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4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99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1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33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510C-DF6D-4C20-9AEE-4018B54489B3}" type="datetimeFigureOut">
              <a:rPr lang="en-CA" smtClean="0"/>
              <a:t>2018-11-03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D9F5-6719-4534-B04B-0C89BA8330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3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3.wmf"/><Relationship Id="rId25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23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7.bin"/><Relationship Id="rId26" Type="http://schemas.openxmlformats.org/officeDocument/2006/relationships/image" Target="../media/image28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6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1.bin"/><Relationship Id="rId33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oleObject" Target="../embeddings/oleObject28.bin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24" Type="http://schemas.openxmlformats.org/officeDocument/2006/relationships/oleObject" Target="../embeddings/oleObject30.bin"/><Relationship Id="rId32" Type="http://schemas.openxmlformats.org/officeDocument/2006/relationships/image" Target="../media/image31.wmf"/><Relationship Id="rId5" Type="http://schemas.openxmlformats.org/officeDocument/2006/relationships/image" Target="../media/image19.wmf"/><Relationship Id="rId15" Type="http://schemas.openxmlformats.org/officeDocument/2006/relationships/oleObject" Target="../embeddings/oleObject25.bin"/><Relationship Id="rId23" Type="http://schemas.openxmlformats.org/officeDocument/2006/relationships/image" Target="../media/image27.wmf"/><Relationship Id="rId28" Type="http://schemas.openxmlformats.org/officeDocument/2006/relationships/image" Target="../media/image29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5.wmf"/><Relationship Id="rId31" Type="http://schemas.openxmlformats.org/officeDocument/2006/relationships/oleObject" Target="../embeddings/oleObject34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3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9" Type="http://schemas.openxmlformats.org/officeDocument/2006/relationships/image" Target="../media/image57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8.wmf"/><Relationship Id="rId34" Type="http://schemas.openxmlformats.org/officeDocument/2006/relationships/oleObject" Target="../embeddings/oleObject59.bin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33" Type="http://schemas.openxmlformats.org/officeDocument/2006/relationships/image" Target="../media/image54.wmf"/><Relationship Id="rId38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52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58.bin"/><Relationship Id="rId37" Type="http://schemas.openxmlformats.org/officeDocument/2006/relationships/image" Target="../media/image56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28" Type="http://schemas.openxmlformats.org/officeDocument/2006/relationships/oleObject" Target="../embeddings/oleObject56.bin"/><Relationship Id="rId36" Type="http://schemas.openxmlformats.org/officeDocument/2006/relationships/oleObject" Target="../embeddings/oleObject60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7.wmf"/><Relationship Id="rId31" Type="http://schemas.openxmlformats.org/officeDocument/2006/relationships/image" Target="../media/image53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57.bin"/><Relationship Id="rId35" Type="http://schemas.openxmlformats.org/officeDocument/2006/relationships/image" Target="../media/image5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6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72.bin"/><Relationship Id="rId32" Type="http://schemas.openxmlformats.org/officeDocument/2006/relationships/oleObject" Target="../embeddings/oleObject76.bin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7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84.bin"/><Relationship Id="rId26" Type="http://schemas.openxmlformats.org/officeDocument/2006/relationships/oleObject" Target="../embeddings/oleObject8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81.wmf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79.wmf"/><Relationship Id="rId25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29" Type="http://schemas.openxmlformats.org/officeDocument/2006/relationships/image" Target="../media/image85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76.wmf"/><Relationship Id="rId24" Type="http://schemas.openxmlformats.org/officeDocument/2006/relationships/oleObject" Target="../embeddings/oleObject87.bin"/><Relationship Id="rId5" Type="http://schemas.openxmlformats.org/officeDocument/2006/relationships/image" Target="../media/image73.wmf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28" Type="http://schemas.openxmlformats.org/officeDocument/2006/relationships/oleObject" Target="../embeddings/oleObject89.bin"/><Relationship Id="rId10" Type="http://schemas.openxmlformats.org/officeDocument/2006/relationships/oleObject" Target="../embeddings/oleObject80.bin"/><Relationship Id="rId19" Type="http://schemas.openxmlformats.org/officeDocument/2006/relationships/image" Target="../media/image80.wmf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8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97.bin"/><Relationship Id="rId26" Type="http://schemas.openxmlformats.org/officeDocument/2006/relationships/oleObject" Target="../embeddings/oleObject101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9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100.bin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9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1.6b</a:t>
            </a:r>
            <a:br>
              <a:rPr lang="en-CA" dirty="0"/>
            </a:br>
            <a:r>
              <a:rPr lang="en-CA" dirty="0"/>
              <a:t>BEDMAS with Exponents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99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I) BEDMAS with Exponents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18352" y="1060235"/>
            <a:ext cx="7859713" cy="1253641"/>
          </a:xfrm>
        </p:spPr>
        <p:txBody>
          <a:bodyPr/>
          <a:lstStyle/>
          <a:p>
            <a:pPr eaLnBrk="1" hangingPunct="1"/>
            <a:r>
              <a:rPr lang="en-CA" altLang="en-US" sz="2200" dirty="0"/>
              <a:t>When simplifying an expression with “Exponents”, we use BEDMAS to decide which operation to goes first</a:t>
            </a:r>
            <a:br>
              <a:rPr lang="en-CA" altLang="en-US" sz="2200" dirty="0"/>
            </a:br>
            <a:endParaRPr lang="en-CA" altLang="en-US" sz="900" dirty="0"/>
          </a:p>
          <a:p>
            <a:pPr eaLnBrk="1" hangingPunct="1"/>
            <a:r>
              <a:rPr lang="en-CA" altLang="en-US" sz="2200" b="1" dirty="0">
                <a:solidFill>
                  <a:srgbClr val="FF0000"/>
                </a:solidFill>
              </a:rPr>
              <a:t>B</a:t>
            </a:r>
            <a:r>
              <a:rPr lang="en-CA" altLang="en-US" sz="2200" dirty="0"/>
              <a:t>rackets, </a:t>
            </a:r>
            <a:r>
              <a:rPr lang="en-CA" altLang="en-US" sz="2200" b="1" dirty="0">
                <a:solidFill>
                  <a:srgbClr val="FF0000"/>
                </a:solidFill>
              </a:rPr>
              <a:t>E</a:t>
            </a:r>
            <a:r>
              <a:rPr lang="en-CA" altLang="en-US" sz="2200" dirty="0"/>
              <a:t>xponents, </a:t>
            </a:r>
            <a:r>
              <a:rPr lang="en-CA" altLang="en-US" sz="2200" b="1" dirty="0">
                <a:solidFill>
                  <a:srgbClr val="FF0000"/>
                </a:solidFill>
              </a:rPr>
              <a:t>D</a:t>
            </a:r>
            <a:r>
              <a:rPr lang="en-CA" altLang="en-US" sz="2200" dirty="0"/>
              <a:t>ivide, </a:t>
            </a:r>
            <a:r>
              <a:rPr lang="en-CA" altLang="en-US" sz="2200" b="1" dirty="0">
                <a:solidFill>
                  <a:srgbClr val="FF0000"/>
                </a:solidFill>
              </a:rPr>
              <a:t>M</a:t>
            </a:r>
            <a:r>
              <a:rPr lang="en-CA" altLang="en-US" sz="2200" dirty="0"/>
              <a:t>ultiply, </a:t>
            </a:r>
            <a:r>
              <a:rPr lang="en-CA" altLang="en-US" sz="2200" b="1" dirty="0">
                <a:solidFill>
                  <a:srgbClr val="FF0000"/>
                </a:solidFill>
              </a:rPr>
              <a:t>A</a:t>
            </a:r>
            <a:r>
              <a:rPr lang="en-CA" altLang="en-US" sz="2200" dirty="0"/>
              <a:t>dd, </a:t>
            </a:r>
            <a:r>
              <a:rPr lang="en-CA" altLang="en-US" sz="2200" b="1" dirty="0">
                <a:solidFill>
                  <a:srgbClr val="FF0000"/>
                </a:solidFill>
              </a:rPr>
              <a:t>S</a:t>
            </a:r>
            <a:r>
              <a:rPr lang="en-CA" altLang="en-US" sz="2200" dirty="0"/>
              <a:t>ubtract</a:t>
            </a:r>
          </a:p>
          <a:p>
            <a:pPr eaLnBrk="1" hangingPunct="1"/>
            <a:endParaRPr lang="en-CA" altLang="en-US" sz="2200" dirty="0"/>
          </a:p>
          <a:p>
            <a:pPr eaLnBrk="1" hangingPunct="1"/>
            <a:endParaRPr lang="en-CA" altLang="en-US" sz="2200" dirty="0"/>
          </a:p>
        </p:txBody>
      </p:sp>
      <p:sp>
        <p:nvSpPr>
          <p:cNvPr id="11286" name="TextBox 21"/>
          <p:cNvSpPr txBox="1">
            <a:spLocks noChangeArrowheads="1"/>
          </p:cNvSpPr>
          <p:nvPr/>
        </p:nvSpPr>
        <p:spPr bwMode="auto">
          <a:xfrm>
            <a:off x="4875213" y="6611938"/>
            <a:ext cx="42687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000">
                <a:latin typeface="Arial" panose="020B0604020202020204" pitchFamily="34" charset="0"/>
              </a:rPr>
              <a:t>©Copyright All Rights Reserved to Homework Depot at www.BCMath.ca</a:t>
            </a:r>
          </a:p>
        </p:txBody>
      </p:sp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63258"/>
              </p:ext>
            </p:extLst>
          </p:nvPr>
        </p:nvGraphicFramePr>
        <p:xfrm>
          <a:off x="375527" y="2393036"/>
          <a:ext cx="14351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507960" imgH="228600" progId="Equation.DSMT4">
                  <p:embed/>
                </p:oleObj>
              </mc:Choice>
              <mc:Fallback>
                <p:oleObj name="Equation" r:id="rId4" imgW="507960" imgH="228600" progId="Equation.DSMT4">
                  <p:embed/>
                  <p:pic>
                    <p:nvPicPr>
                      <p:cNvPr id="2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27" y="2393036"/>
                        <a:ext cx="143510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823812"/>
              </p:ext>
            </p:extLst>
          </p:nvPr>
        </p:nvGraphicFramePr>
        <p:xfrm>
          <a:off x="3906838" y="2393036"/>
          <a:ext cx="19367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685800" imgH="279360" progId="Equation.DSMT4">
                  <p:embed/>
                </p:oleObj>
              </mc:Choice>
              <mc:Fallback>
                <p:oleObj name="Equation" r:id="rId6" imgW="685800" imgH="279360" progId="Equation.DSMT4">
                  <p:embed/>
                  <p:pic>
                    <p:nvPicPr>
                      <p:cNvPr id="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2393036"/>
                        <a:ext cx="1936750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07606"/>
              </p:ext>
            </p:extLst>
          </p:nvPr>
        </p:nvGraphicFramePr>
        <p:xfrm>
          <a:off x="738780" y="3023273"/>
          <a:ext cx="12192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31640" imgH="253800" progId="Equation.DSMT4">
                  <p:embed/>
                </p:oleObj>
              </mc:Choice>
              <mc:Fallback>
                <p:oleObj name="Equation" r:id="rId8" imgW="431640" imgH="253800" progId="Equation.DSMT4">
                  <p:embed/>
                  <p:pic>
                    <p:nvPicPr>
                      <p:cNvPr id="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780" y="3023273"/>
                        <a:ext cx="12192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783838"/>
              </p:ext>
            </p:extLst>
          </p:nvPr>
        </p:nvGraphicFramePr>
        <p:xfrm>
          <a:off x="738780" y="3732670"/>
          <a:ext cx="89693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17160" imgH="177480" progId="Equation.DSMT4">
                  <p:embed/>
                </p:oleObj>
              </mc:Choice>
              <mc:Fallback>
                <p:oleObj name="Equation" r:id="rId10" imgW="317160" imgH="177480" progId="Equation.DSMT4">
                  <p:embed/>
                  <p:pic>
                    <p:nvPicPr>
                      <p:cNvPr id="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780" y="3732670"/>
                        <a:ext cx="896938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4081" y="4230929"/>
            <a:ext cx="3507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Q: Would  you square the “3” first or multiply 3 by 5 first?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4080" y="5115420"/>
            <a:ext cx="35077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You would square the 3 first because “exponents” are operated before multiplication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32695" y="4261340"/>
            <a:ext cx="350779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You would multiply the 3 and 5 first because they are in “brackets”.  Operations in brackets are done before exponents</a:t>
            </a:r>
          </a:p>
        </p:txBody>
      </p:sp>
      <p:graphicFrame>
        <p:nvGraphicFramePr>
          <p:cNvPr id="3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828364"/>
              </p:ext>
            </p:extLst>
          </p:nvPr>
        </p:nvGraphicFramePr>
        <p:xfrm>
          <a:off x="4191730" y="2982792"/>
          <a:ext cx="13271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69800" imgH="279360" progId="Equation.DSMT4">
                  <p:embed/>
                </p:oleObj>
              </mc:Choice>
              <mc:Fallback>
                <p:oleObj name="Equation" r:id="rId12" imgW="469800" imgH="27936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730" y="2982792"/>
                        <a:ext cx="13271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275307"/>
              </p:ext>
            </p:extLst>
          </p:nvPr>
        </p:nvGraphicFramePr>
        <p:xfrm>
          <a:off x="4191000" y="3694853"/>
          <a:ext cx="11112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93480" imgH="177480" progId="Equation.DSMT4">
                  <p:embed/>
                </p:oleObj>
              </mc:Choice>
              <mc:Fallback>
                <p:oleObj name="Equation" r:id="rId14" imgW="393480" imgH="177480" progId="Equation.DSMT4">
                  <p:embed/>
                  <p:pic>
                    <p:nvPicPr>
                      <p:cNvPr id="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94853"/>
                        <a:ext cx="111125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92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21978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Evaluate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52786"/>
              </p:ext>
            </p:extLst>
          </p:nvPr>
        </p:nvGraphicFramePr>
        <p:xfrm>
          <a:off x="484260" y="987874"/>
          <a:ext cx="2166533" cy="588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028520" imgH="279360" progId="Equation.DSMT4">
                  <p:embed/>
                </p:oleObj>
              </mc:Choice>
              <mc:Fallback>
                <p:oleObj name="Equation" r:id="rId4" imgW="102852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260" y="987874"/>
                        <a:ext cx="2166533" cy="588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70785"/>
              </p:ext>
            </p:extLst>
          </p:nvPr>
        </p:nvGraphicFramePr>
        <p:xfrm>
          <a:off x="4422964" y="961419"/>
          <a:ext cx="26479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257120" imgH="304560" progId="Equation.DSMT4">
                  <p:embed/>
                </p:oleObj>
              </mc:Choice>
              <mc:Fallback>
                <p:oleObj name="Equation" r:id="rId6" imgW="1257120" imgH="304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22964" y="961419"/>
                        <a:ext cx="2647950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610" y="4466347"/>
            <a:ext cx="350779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When a number is next to a bracket, that number is multiplied to the value inside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600623"/>
              </p:ext>
            </p:extLst>
          </p:nvPr>
        </p:nvGraphicFramePr>
        <p:xfrm>
          <a:off x="328482" y="1603224"/>
          <a:ext cx="247808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104840" imgH="279360" progId="Equation.DSMT4">
                  <p:embed/>
                </p:oleObj>
              </mc:Choice>
              <mc:Fallback>
                <p:oleObj name="Equation" r:id="rId8" imgW="1104840" imgH="279360" progId="Equation.DSMT4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82" y="1603224"/>
                        <a:ext cx="247808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710579"/>
              </p:ext>
            </p:extLst>
          </p:nvPr>
        </p:nvGraphicFramePr>
        <p:xfrm>
          <a:off x="310607" y="2187267"/>
          <a:ext cx="199390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888840" imgH="279360" progId="Equation.DSMT4">
                  <p:embed/>
                </p:oleObj>
              </mc:Choice>
              <mc:Fallback>
                <p:oleObj name="Equation" r:id="rId10" imgW="888840" imgH="279360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07" y="2187267"/>
                        <a:ext cx="199390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988775"/>
              </p:ext>
            </p:extLst>
          </p:nvPr>
        </p:nvGraphicFramePr>
        <p:xfrm>
          <a:off x="305109" y="2832883"/>
          <a:ext cx="20224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901440" imgH="253800" progId="Equation.DSMT4">
                  <p:embed/>
                </p:oleObj>
              </mc:Choice>
              <mc:Fallback>
                <p:oleObj name="Equation" r:id="rId12" imgW="901440" imgH="253800" progId="Equation.DSMT4">
                  <p:embed/>
                  <p:pic>
                    <p:nvPicPr>
                      <p:cNvPr id="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09" y="2832883"/>
                        <a:ext cx="20224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099305"/>
              </p:ext>
            </p:extLst>
          </p:nvPr>
        </p:nvGraphicFramePr>
        <p:xfrm>
          <a:off x="304420" y="3437932"/>
          <a:ext cx="145256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647640" imgH="177480" progId="Equation.DSMT4">
                  <p:embed/>
                </p:oleObj>
              </mc:Choice>
              <mc:Fallback>
                <p:oleObj name="Equation" r:id="rId14" imgW="64764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20" y="3437932"/>
                        <a:ext cx="145256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07504"/>
              </p:ext>
            </p:extLst>
          </p:nvPr>
        </p:nvGraphicFramePr>
        <p:xfrm>
          <a:off x="612775" y="3921125"/>
          <a:ext cx="2571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3921125"/>
                        <a:ext cx="2571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456279" y="4707648"/>
            <a:ext cx="3507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The operations inside the brackets are performed first</a:t>
            </a: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900413"/>
              </p:ext>
            </p:extLst>
          </p:nvPr>
        </p:nvGraphicFramePr>
        <p:xfrm>
          <a:off x="4655527" y="1677083"/>
          <a:ext cx="25066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117440" imgH="304560" progId="Equation.DSMT4">
                  <p:embed/>
                </p:oleObj>
              </mc:Choice>
              <mc:Fallback>
                <p:oleObj name="Equation" r:id="rId18" imgW="1117440" imgH="304560" progId="Equation.DSMT4">
                  <p:embed/>
                  <p:pic>
                    <p:nvPicPr>
                      <p:cNvPr id="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5527" y="1677083"/>
                        <a:ext cx="250666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740018"/>
              </p:ext>
            </p:extLst>
          </p:nvPr>
        </p:nvGraphicFramePr>
        <p:xfrm>
          <a:off x="4656138" y="2370138"/>
          <a:ext cx="250666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117440" imgH="279360" progId="Equation.DSMT4">
                  <p:embed/>
                </p:oleObj>
              </mc:Choice>
              <mc:Fallback>
                <p:oleObj name="Equation" r:id="rId20" imgW="1117440" imgH="27936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2370138"/>
                        <a:ext cx="250666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285286"/>
              </p:ext>
            </p:extLst>
          </p:nvPr>
        </p:nvGraphicFramePr>
        <p:xfrm>
          <a:off x="4631521" y="3016108"/>
          <a:ext cx="17081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761760" imgH="279360" progId="Equation.DSMT4">
                  <p:embed/>
                </p:oleObj>
              </mc:Choice>
              <mc:Fallback>
                <p:oleObj name="Equation" r:id="rId22" imgW="761760" imgH="279360" progId="Equation.DSMT4">
                  <p:embed/>
                  <p:pic>
                    <p:nvPicPr>
                      <p:cNvPr id="1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521" y="3016108"/>
                        <a:ext cx="17081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011585"/>
              </p:ext>
            </p:extLst>
          </p:nvPr>
        </p:nvGraphicFramePr>
        <p:xfrm>
          <a:off x="4624102" y="3698424"/>
          <a:ext cx="148113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660240" imgH="177480" progId="Equation.DSMT4">
                  <p:embed/>
                </p:oleObj>
              </mc:Choice>
              <mc:Fallback>
                <p:oleObj name="Equation" r:id="rId24" imgW="660240" imgH="177480" progId="Equation.DSMT4">
                  <p:embed/>
                  <p:pic>
                    <p:nvPicPr>
                      <p:cNvPr id="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102" y="3698424"/>
                        <a:ext cx="1481137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252799"/>
              </p:ext>
            </p:extLst>
          </p:nvPr>
        </p:nvGraphicFramePr>
        <p:xfrm>
          <a:off x="4624102" y="4200195"/>
          <a:ext cx="6842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304560" imgH="177480" progId="Equation.DSMT4">
                  <p:embed/>
                </p:oleObj>
              </mc:Choice>
              <mc:Fallback>
                <p:oleObj name="Equation" r:id="rId26" imgW="304560" imgH="177480" progId="Equation.DSMT4">
                  <p:embed/>
                  <p:pic>
                    <p:nvPicPr>
                      <p:cNvPr id="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102" y="4200195"/>
                        <a:ext cx="6842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988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Zero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19256" cy="936104"/>
          </a:xfrm>
        </p:spPr>
        <p:txBody>
          <a:bodyPr>
            <a:normAutofit/>
          </a:bodyPr>
          <a:lstStyle/>
          <a:p>
            <a:r>
              <a:rPr lang="en-CA" sz="2300" dirty="0"/>
              <a:t>When a number has an exponent of zero, the value will be equal to one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528" y="1916832"/>
          <a:ext cx="743870" cy="5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91960" imgH="203040" progId="Equation.DSMT4">
                  <p:embed/>
                </p:oleObj>
              </mc:Choice>
              <mc:Fallback>
                <p:oleObj name="Equation" r:id="rId4" imgW="29196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16832"/>
                        <a:ext cx="743870" cy="51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28418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418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54959" y="1931988"/>
          <a:ext cx="9382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368280" imgH="190440" progId="Equation.DSMT4">
                  <p:embed/>
                </p:oleObj>
              </mc:Choice>
              <mc:Fallback>
                <p:oleObj name="Equation" r:id="rId8" imgW="368280" imgH="1904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959" y="1931988"/>
                        <a:ext cx="93821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56610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610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87353" y="1910284"/>
          <a:ext cx="21367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838080" imgH="228600" progId="Equation.DSMT4">
                  <p:embed/>
                </p:oleObj>
              </mc:Choice>
              <mc:Fallback>
                <p:oleObj name="Equation" r:id="rId12" imgW="8380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353" y="1910284"/>
                        <a:ext cx="213677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3140" y="2014761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140" y="2014761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66395" y="1819275"/>
          <a:ext cx="18780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736560" imgH="279360" progId="Equation.DSMT4">
                  <p:embed/>
                </p:oleObj>
              </mc:Choice>
              <mc:Fallback>
                <p:oleObj name="Equation" r:id="rId15" imgW="736560" imgH="27936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6395" y="1819275"/>
                        <a:ext cx="18780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233420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88560" imgH="164880" progId="Equation.DSMT4">
                  <p:embed/>
                </p:oleObj>
              </mc:Choice>
              <mc:Fallback>
                <p:oleObj name="Equation" r:id="rId17" imgW="8856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3420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2708920"/>
            <a:ext cx="821925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</a:t>
            </a:r>
            <a:r>
              <a:rPr kumimoji="0" lang="en-CA" sz="2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 to the power of zero is undefined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139528" y="3238500"/>
          <a:ext cx="776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8" imgW="304560" imgH="203040" progId="Equation.DSMT4">
                  <p:embed/>
                </p:oleObj>
              </mc:Choice>
              <mc:Fallback>
                <p:oleObj name="Equation" r:id="rId18" imgW="30456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528" y="3238500"/>
                        <a:ext cx="7762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273590"/>
              </p:ext>
            </p:extLst>
          </p:nvPr>
        </p:nvGraphicFramePr>
        <p:xfrm>
          <a:off x="2970116" y="3292066"/>
          <a:ext cx="17510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0" imgW="685800" imgH="203040" progId="Equation.DSMT4">
                  <p:embed/>
                </p:oleObj>
              </mc:Choice>
              <mc:Fallback>
                <p:oleObj name="Equation" r:id="rId20" imgW="68580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116" y="3292066"/>
                        <a:ext cx="1751012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4005064"/>
            <a:ext cx="8784976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need to be careful with negative bases.</a:t>
            </a:r>
            <a:r>
              <a:rPr kumimoji="0" lang="en-CA" sz="2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Can you see the difference between the three expressions? </a:t>
            </a: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27584" y="4845050"/>
          <a:ext cx="12938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2" imgW="507960" imgH="279360" progId="Equation.DSMT4">
                  <p:embed/>
                </p:oleObj>
              </mc:Choice>
              <mc:Fallback>
                <p:oleObj name="Equation" r:id="rId22" imgW="50796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45050"/>
                        <a:ext cx="129381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46761" y="5013201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4" imgW="88560" imgH="164880" progId="Equation.DSMT4">
                  <p:embed/>
                </p:oleObj>
              </mc:Choice>
              <mc:Fallback>
                <p:oleObj name="Equation" r:id="rId24" imgW="8856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761" y="5013201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347864" y="4927699"/>
          <a:ext cx="969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5" imgW="380880" imgH="203040" progId="Equation.DSMT4">
                  <p:embed/>
                </p:oleObj>
              </mc:Choice>
              <mc:Fallback>
                <p:oleObj name="Equation" r:id="rId25" imgW="38088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927699"/>
                        <a:ext cx="9699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72669" y="5024438"/>
          <a:ext cx="4873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7" imgW="190440" imgH="164880" progId="Equation.DSMT4">
                  <p:embed/>
                </p:oleObj>
              </mc:Choice>
              <mc:Fallback>
                <p:oleObj name="Equation" r:id="rId27" imgW="190440" imgH="1648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669" y="5024438"/>
                        <a:ext cx="4873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12160" y="4876452"/>
          <a:ext cx="13255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29" imgW="520560" imgH="279360" progId="Equation.DSMT4">
                  <p:embed/>
                </p:oleObj>
              </mc:Choice>
              <mc:Fallback>
                <p:oleObj name="Equation" r:id="rId29" imgW="520560" imgH="27936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876452"/>
                        <a:ext cx="132556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397005" y="5013176"/>
          <a:ext cx="4873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1" imgW="190440" imgH="164880" progId="Equation.DSMT4">
                  <p:embed/>
                </p:oleObj>
              </mc:Choice>
              <mc:Fallback>
                <p:oleObj name="Equation" r:id="rId31" imgW="190440" imgH="1648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005" y="5013176"/>
                        <a:ext cx="4873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3528" y="5805264"/>
            <a:ext cx="804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last two are the same, we take the base to the exponent of zero first. 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Then we multiply one by the negative sign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174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5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35280" cy="892696"/>
          </a:xfrm>
        </p:spPr>
        <p:txBody>
          <a:bodyPr/>
          <a:lstStyle/>
          <a:p>
            <a:r>
              <a:rPr lang="en-CA" dirty="0"/>
              <a:t>If a power has an exponent of zero, it doesn’t matter what the base is.  The value will be equal to one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/>
          </p:nvPr>
        </p:nvGraphicFramePr>
        <p:xfrm>
          <a:off x="467544" y="1340768"/>
          <a:ext cx="24749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44520" imgH="368280" progId="Equation.DSMT4">
                  <p:embed/>
                </p:oleObj>
              </mc:Choice>
              <mc:Fallback>
                <p:oleObj name="Equation" r:id="rId4" imgW="1244520" imgH="36828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24749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67944" y="1214438"/>
          <a:ext cx="35607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790640" imgH="495000" progId="Equation.DSMT4">
                  <p:embed/>
                </p:oleObj>
              </mc:Choice>
              <mc:Fallback>
                <p:oleObj name="Equation" r:id="rId6" imgW="1790640" imgH="4950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214438"/>
                        <a:ext cx="3560762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2204864"/>
            <a:ext cx="8435280" cy="4176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simplifying</a:t>
            </a: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expression, we need obey the order of operation: BEDMAS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baseline="0" dirty="0"/>
              <a:t>Simplify all “Brackets” first</a:t>
            </a:r>
            <a:br>
              <a:rPr lang="en-CA" sz="2200" baseline="0" dirty="0"/>
            </a:br>
            <a:endParaRPr lang="en-CA" sz="1400" baseline="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we take it to the exponent.  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exponent is zero, then the 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 now will be equal to one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CA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dirty="0"/>
              <a:t>Next we multiply or divide (from left to right)</a:t>
            </a:r>
            <a:br>
              <a:rPr lang="en-CA" sz="2200" dirty="0"/>
            </a:br>
            <a:endParaRPr lang="en-CA" sz="1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add or subtract (from left to right)</a:t>
            </a:r>
            <a:endParaRPr kumimoji="0" lang="en-CA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350520" y="2852936"/>
          <a:ext cx="18938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952200" imgH="279360" progId="Equation.DSMT4">
                  <p:embed/>
                </p:oleObj>
              </mc:Choice>
              <mc:Fallback>
                <p:oleObj name="Equation" r:id="rId8" imgW="952200" imgH="27936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520" y="2852936"/>
                        <a:ext cx="18938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430912" y="3588022"/>
          <a:ext cx="17414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876240" imgH="279360" progId="Equation.DSMT4">
                  <p:embed/>
                </p:oleObj>
              </mc:Choice>
              <mc:Fallback>
                <p:oleObj name="Equation" r:id="rId10" imgW="876240" imgH="27936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12" y="3588022"/>
                        <a:ext cx="17414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444208" y="4359671"/>
          <a:ext cx="12112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609480" imgH="177480" progId="Equation.DSMT4">
                  <p:embed/>
                </p:oleObj>
              </mc:Choice>
              <mc:Fallback>
                <p:oleObj name="Equation" r:id="rId12" imgW="609480" imgH="177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359671"/>
                        <a:ext cx="12112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444208" y="4941762"/>
          <a:ext cx="8588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431640" imgH="177480" progId="Equation.DSMT4">
                  <p:embed/>
                </p:oleObj>
              </mc:Choice>
              <mc:Fallback>
                <p:oleObj name="Equation" r:id="rId14" imgW="431640" imgH="177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941762"/>
                        <a:ext cx="85883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471985" y="5445224"/>
          <a:ext cx="548287" cy="42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228600" imgH="177480" progId="Equation.DSMT4">
                  <p:embed/>
                </p:oleObj>
              </mc:Choice>
              <mc:Fallback>
                <p:oleObj name="Equation" r:id="rId16" imgW="228600" imgH="177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985" y="5445224"/>
                        <a:ext cx="548287" cy="426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/>
          </p:nvPr>
        </p:nvGraphicFramePr>
        <p:xfrm>
          <a:off x="3027636" y="1412776"/>
          <a:ext cx="320228" cy="59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636" y="1412776"/>
                        <a:ext cx="320228" cy="59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/>
          </p:nvPr>
        </p:nvGraphicFramePr>
        <p:xfrm>
          <a:off x="7668344" y="1412776"/>
          <a:ext cx="320228" cy="59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88560" imgH="164880" progId="Equation.DSMT4">
                  <p:embed/>
                </p:oleObj>
              </mc:Choice>
              <mc:Fallback>
                <p:oleObj name="Equation" r:id="rId20" imgW="88560" imgH="16488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1412776"/>
                        <a:ext cx="320228" cy="597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1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0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0622"/>
            <a:ext cx="8280920" cy="1066130"/>
          </a:xfrm>
        </p:spPr>
        <p:txBody>
          <a:bodyPr>
            <a:normAutofit/>
          </a:bodyPr>
          <a:lstStyle/>
          <a:p>
            <a:r>
              <a:rPr lang="en-CA" sz="2500" dirty="0"/>
              <a:t>Practice: Evaluate each of the following and write down your answer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00025" y="1557338"/>
          <a:ext cx="13636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85800" imgH="279360" progId="Equation.DSMT4">
                  <p:embed/>
                </p:oleObj>
              </mc:Choice>
              <mc:Fallback>
                <p:oleObj name="Equation" r:id="rId4" imgW="685800" imgH="2793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25" y="1557338"/>
                        <a:ext cx="13636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86684" y="1501031"/>
          <a:ext cx="1841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927000" imgH="317160" progId="Equation.DSMT4">
                  <p:embed/>
                </p:oleObj>
              </mc:Choice>
              <mc:Fallback>
                <p:oleObj name="Equation" r:id="rId6" imgW="927000" imgH="3171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684" y="1501031"/>
                        <a:ext cx="1841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8444" y="2996952"/>
          <a:ext cx="2019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015920" imgH="279360" progId="Equation.DSMT4">
                  <p:embed/>
                </p:oleObj>
              </mc:Choice>
              <mc:Fallback>
                <p:oleObj name="Equation" r:id="rId8" imgW="1015920" imgH="279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4" y="2996952"/>
                        <a:ext cx="20193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55976" y="3027114"/>
          <a:ext cx="21224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066680" imgH="279360" progId="Equation.DSMT4">
                  <p:embed/>
                </p:oleObj>
              </mc:Choice>
              <mc:Fallback>
                <p:oleObj name="Equation" r:id="rId10" imgW="1066680" imgH="279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027114"/>
                        <a:ext cx="21224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1520" y="4725144"/>
          <a:ext cx="28527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434960" imgH="228600" progId="Equation.DSMT4">
                  <p:embed/>
                </p:oleObj>
              </mc:Choice>
              <mc:Fallback>
                <p:oleObj name="Equation" r:id="rId12" imgW="143496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25144"/>
                        <a:ext cx="285273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9632" y="1052736"/>
            <a:ext cx="5100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4590" y="1052736"/>
            <a:ext cx="44114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7339" y="1052736"/>
            <a:ext cx="55015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2297" y="1052736"/>
            <a:ext cx="66556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9464" y="1052736"/>
            <a:ext cx="55816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4422" y="1052736"/>
            <a:ext cx="48442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781699" y="2060848"/>
          <a:ext cx="837973" cy="59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393480" imgH="279360" progId="Equation.DSMT4">
                  <p:embed/>
                </p:oleObj>
              </mc:Choice>
              <mc:Fallback>
                <p:oleObj name="Equation" r:id="rId14" imgW="393480" imgH="27936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699" y="2060848"/>
                        <a:ext cx="837973" cy="5939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91680" y="2204864"/>
          <a:ext cx="4603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215640" imgH="164880" progId="Equation.DSMT4">
                  <p:embed/>
                </p:oleObj>
              </mc:Choice>
              <mc:Fallback>
                <p:oleObj name="Equation" r:id="rId16" imgW="21564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204864"/>
                        <a:ext cx="4603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4211960" y="2043187"/>
          <a:ext cx="17303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812520" imgH="279360" progId="Equation.DSMT4">
                  <p:embed/>
                </p:oleObj>
              </mc:Choice>
              <mc:Fallback>
                <p:oleObj name="Equation" r:id="rId18" imgW="812520" imgH="27936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043187"/>
                        <a:ext cx="17303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5912073" y="2132856"/>
          <a:ext cx="892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419040" imgH="177480" progId="Equation.DSMT4">
                  <p:embed/>
                </p:oleObj>
              </mc:Choice>
              <mc:Fallback>
                <p:oleObj name="Equation" r:id="rId20" imgW="41904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2073" y="2132856"/>
                        <a:ext cx="892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6865962" y="2132856"/>
          <a:ext cx="5143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241200" imgH="164880" progId="Equation.DSMT4">
                  <p:embed/>
                </p:oleObj>
              </mc:Choice>
              <mc:Fallback>
                <p:oleObj name="Equation" r:id="rId22" imgW="241200" imgH="1648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962" y="2132856"/>
                        <a:ext cx="5143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259632" y="1052736"/>
            <a:ext cx="5100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4590" y="1052736"/>
            <a:ext cx="44114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87339" y="1052736"/>
            <a:ext cx="55015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82297" y="1052736"/>
            <a:ext cx="665567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39464" y="1052736"/>
            <a:ext cx="55816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34422" y="1052736"/>
            <a:ext cx="48442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100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</a:t>
            </a: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546448" y="3537322"/>
          <a:ext cx="1865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876240" imgH="253800" progId="Equation.DSMT4">
                  <p:embed/>
                </p:oleObj>
              </mc:Choice>
              <mc:Fallback>
                <p:oleObj name="Equation" r:id="rId24" imgW="876240" imgH="25380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48" y="3537322"/>
                        <a:ext cx="18653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511473" y="4077072"/>
          <a:ext cx="8921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419040" imgH="177480" progId="Equation.DSMT4">
                  <p:embed/>
                </p:oleObj>
              </mc:Choice>
              <mc:Fallback>
                <p:oleObj name="Equation" r:id="rId26" imgW="41904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73" y="4077072"/>
                        <a:ext cx="89217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/>
          </p:nvPr>
        </p:nvGraphicFramePr>
        <p:xfrm>
          <a:off x="1592932" y="4077072"/>
          <a:ext cx="4587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215640" imgH="164880" progId="Equation.DSMT4">
                  <p:embed/>
                </p:oleObj>
              </mc:Choice>
              <mc:Fallback>
                <p:oleObj name="Equation" r:id="rId28" imgW="215640" imgH="16488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932" y="4077072"/>
                        <a:ext cx="45878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4716016" y="3617913"/>
          <a:ext cx="1568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736560" imgH="279360" progId="Equation.DSMT4">
                  <p:embed/>
                </p:oleObj>
              </mc:Choice>
              <mc:Fallback>
                <p:oleObj name="Equation" r:id="rId30" imgW="736560" imgH="27936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617913"/>
                        <a:ext cx="1568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/>
          </p:nvPr>
        </p:nvGraphicFramePr>
        <p:xfrm>
          <a:off x="6470104" y="3726234"/>
          <a:ext cx="8382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393480" imgH="164880" progId="Equation.DSMT4">
                  <p:embed/>
                </p:oleObj>
              </mc:Choice>
              <mc:Fallback>
                <p:oleObj name="Equation" r:id="rId32" imgW="393480" imgH="1648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104" y="3726234"/>
                        <a:ext cx="8382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/>
          </p:nvPr>
        </p:nvGraphicFramePr>
        <p:xfrm>
          <a:off x="7380312" y="3699247"/>
          <a:ext cx="5143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241200" imgH="177480" progId="Equation.DSMT4">
                  <p:embed/>
                </p:oleObj>
              </mc:Choice>
              <mc:Fallback>
                <p:oleObj name="Equation" r:id="rId34" imgW="241200" imgH="17748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3699247"/>
                        <a:ext cx="5143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395536" y="5229200"/>
          <a:ext cx="203041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952200" imgH="164880" progId="Equation.DSMT4">
                  <p:embed/>
                </p:oleObj>
              </mc:Choice>
              <mc:Fallback>
                <p:oleObj name="Equation" r:id="rId36" imgW="952200" imgH="16488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229200"/>
                        <a:ext cx="2030412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/>
          </p:nvPr>
        </p:nvGraphicFramePr>
        <p:xfrm>
          <a:off x="2483768" y="5283423"/>
          <a:ext cx="5143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241200" imgH="177480" progId="Equation.DSMT4">
                  <p:embed/>
                </p:oleObj>
              </mc:Choice>
              <mc:Fallback>
                <p:oleObj name="Equation" r:id="rId38" imgW="241200" imgH="17748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283423"/>
                        <a:ext cx="5143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1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autoRev="1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accel="3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  <p:bldP spid="11" grpId="0"/>
      <p:bldP spid="11" grpId="1"/>
      <p:bldP spid="11" grpId="2"/>
      <p:bldP spid="11" grpId="3"/>
      <p:bldP spid="12" grpId="0"/>
      <p:bldP spid="12" grpId="1"/>
      <p:bldP spid="12" grpId="2"/>
      <p:bldP spid="12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5" grpId="0"/>
      <p:bldP spid="15" grpId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Practice: Evaluate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87846" y="2708920"/>
          <a:ext cx="34480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498320" imgH="304560" progId="Equation.DSMT4">
                  <p:embed/>
                </p:oleObj>
              </mc:Choice>
              <mc:Fallback>
                <p:oleObj name="Equation" r:id="rId4" imgW="1498320" imgH="3045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46" y="2708920"/>
                        <a:ext cx="344805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64851" y="1057870"/>
          <a:ext cx="3975101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726920" imgH="279360" progId="Equation.DSMT4">
                  <p:embed/>
                </p:oleObj>
              </mc:Choice>
              <mc:Fallback>
                <p:oleObj name="Equation" r:id="rId6" imgW="172692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51" y="1057870"/>
                        <a:ext cx="3975101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71573" y="4451797"/>
          <a:ext cx="4616451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006280" imgH="291960" progId="Equation.DSMT4">
                  <p:embed/>
                </p:oleObj>
              </mc:Choice>
              <mc:Fallback>
                <p:oleObj name="Equation" r:id="rId8" imgW="2006280" imgH="291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73" y="4451797"/>
                        <a:ext cx="4616451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83613" y="6581001"/>
            <a:ext cx="516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692696"/>
            <a:ext cx="39453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When evaluating these expressions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remember to use BEDMAS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1295636" y="800707"/>
            <a:ext cx="432048" cy="1656184"/>
          </a:xfrm>
          <a:prstGeom prst="rightBrace">
            <a:avLst>
              <a:gd name="adj1" fmla="val 40894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79512" y="1772816"/>
            <a:ext cx="39773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It doesn’t matter what’s inside this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bracket.  Since it’s to the power of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zero, the whole thing become 1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267744" y="1556792"/>
          <a:ext cx="21034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914400" imgH="279360" progId="Equation.DSMT4">
                  <p:embed/>
                </p:oleObj>
              </mc:Choice>
              <mc:Fallback>
                <p:oleObj name="Equation" r:id="rId10" imgW="914400" imgH="2793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556792"/>
                        <a:ext cx="210343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88024" y="1486525"/>
            <a:ext cx="299152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Simplify the other bracket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2267744" y="2055714"/>
          <a:ext cx="14605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634680" imgH="279360" progId="Equation.DSMT4">
                  <p:embed/>
                </p:oleObj>
              </mc:Choice>
              <mc:Fallback>
                <p:oleObj name="Equation" r:id="rId12" imgW="634680" imgH="27936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055714"/>
                        <a:ext cx="14605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3839716" y="2199730"/>
          <a:ext cx="8763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716" y="2199730"/>
                        <a:ext cx="8763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31145" y="2852936"/>
            <a:ext cx="279916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B: Simplify each bracket</a:t>
            </a:r>
          </a:p>
        </p:txBody>
      </p:sp>
      <p:sp>
        <p:nvSpPr>
          <p:cNvPr id="16" name="Right Brace 15"/>
          <p:cNvSpPr/>
          <p:nvPr/>
        </p:nvSpPr>
        <p:spPr>
          <a:xfrm rot="5400000">
            <a:off x="1036007" y="2917342"/>
            <a:ext cx="360038" cy="807293"/>
          </a:xfrm>
          <a:prstGeom prst="rightBrace">
            <a:avLst>
              <a:gd name="adj1" fmla="val 40894"/>
              <a:gd name="adj2" fmla="val 500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824582" y="3348856"/>
          <a:ext cx="12271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533160" imgH="253800" progId="Equation.DSMT4">
                  <p:embed/>
                </p:oleObj>
              </mc:Choice>
              <mc:Fallback>
                <p:oleObj name="Equation" r:id="rId16" imgW="53316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582" y="3348856"/>
                        <a:ext cx="1227138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979712" y="3291706"/>
          <a:ext cx="12858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558720" imgH="279360" progId="Equation.DSMT4">
                  <p:embed/>
                </p:oleObj>
              </mc:Choice>
              <mc:Fallback>
                <p:oleObj name="Equation" r:id="rId18" imgW="558720" imgH="27936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91706"/>
                        <a:ext cx="128587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086520" y="3789040"/>
          <a:ext cx="96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419040" imgH="253800" progId="Equation.DSMT4">
                  <p:embed/>
                </p:oleObj>
              </mc:Choice>
              <mc:Fallback>
                <p:oleObj name="Equation" r:id="rId20" imgW="41904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520" y="3789040"/>
                        <a:ext cx="9652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2123728" y="3885108"/>
          <a:ext cx="2619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885108"/>
                        <a:ext cx="26193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2422351" y="3861048"/>
          <a:ext cx="92551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406080" imgH="177480" progId="Equation.DSMT4">
                  <p:embed/>
                </p:oleObj>
              </mc:Choice>
              <mc:Fallback>
                <p:oleObj name="Equation" r:id="rId24" imgW="40608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351" y="3861048"/>
                        <a:ext cx="92551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16016" y="3347700"/>
            <a:ext cx="283763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M: Multiply the brackets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88024" y="4509120"/>
            <a:ext cx="403187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Since there are brackets inside each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 other, simplify the inner ones first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1115616" y="5061744"/>
          <a:ext cx="324326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1409400" imgH="291960" progId="Equation.DSMT4">
                  <p:embed/>
                </p:oleObj>
              </mc:Choice>
              <mc:Fallback>
                <p:oleObj name="Equation" r:id="rId26" imgW="1409400" imgH="2919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61744"/>
                        <a:ext cx="3243263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2004318" y="5667970"/>
          <a:ext cx="22796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990360" imgH="279360" progId="Equation.DSMT4">
                  <p:embed/>
                </p:oleObj>
              </mc:Choice>
              <mc:Fallback>
                <p:oleObj name="Equation" r:id="rId28" imgW="990360" imgH="27936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318" y="5667970"/>
                        <a:ext cx="227965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788024" y="5158933"/>
            <a:ext cx="40943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each bracket then subtract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them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/>
          </p:nvPr>
        </p:nvGraphicFramePr>
        <p:xfrm>
          <a:off x="2668662" y="6200775"/>
          <a:ext cx="11112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482400" imgH="253800" progId="Equation.DSMT4">
                  <p:embed/>
                </p:oleObj>
              </mc:Choice>
              <mc:Fallback>
                <p:oleObj name="Equation" r:id="rId30" imgW="482400" imgH="25380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662" y="6200775"/>
                        <a:ext cx="11112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3830513" y="6261373"/>
          <a:ext cx="5254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228600" imgH="177480" progId="Equation.DSMT4">
                  <p:embed/>
                </p:oleObj>
              </mc:Choice>
              <mc:Fallback>
                <p:oleObj name="Equation" r:id="rId32" imgW="22860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513" y="6261373"/>
                        <a:ext cx="525463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4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/>
      <p:bldP spid="10" grpId="1"/>
      <p:bldP spid="12" grpId="0"/>
      <p:bldP spid="15" grpId="0"/>
      <p:bldP spid="16" grpId="0" animBg="1"/>
      <p:bldP spid="16" grpId="1" animBg="1"/>
      <p:bldP spid="22" grpId="0"/>
      <p:bldP spid="23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Given each expression and the process of how it’s simplified, indicate which step the error is at: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362596" y="1628800"/>
          <a:ext cx="2273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596" y="1628800"/>
                        <a:ext cx="22733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23528" y="2585343"/>
          <a:ext cx="31575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587240" imgH="279360" progId="Equation.DSMT4">
                  <p:embed/>
                </p:oleObj>
              </mc:Choice>
              <mc:Fallback>
                <p:oleObj name="Equation" r:id="rId6" imgW="1587240" imgH="27936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85343"/>
                        <a:ext cx="315753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95787" y="3284538"/>
          <a:ext cx="30305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523880" imgH="279360" progId="Equation.DSMT4">
                  <p:embed/>
                </p:oleObj>
              </mc:Choice>
              <mc:Fallback>
                <p:oleObj name="Equation" r:id="rId8" imgW="1523880" imgH="27936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87" y="3284538"/>
                        <a:ext cx="303053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33473" y="4008438"/>
          <a:ext cx="25511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282680" imgH="253800" progId="Equation.DSMT4">
                  <p:embed/>
                </p:oleObj>
              </mc:Choice>
              <mc:Fallback>
                <p:oleObj name="Equation" r:id="rId10" imgW="1282680" imgH="2538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73" y="4008438"/>
                        <a:ext cx="25511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09311" y="4757738"/>
          <a:ext cx="17684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11" y="4757738"/>
                        <a:ext cx="176847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31750" y="5456238"/>
          <a:ext cx="13636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685800" imgH="203040" progId="Equation.DSMT4">
                  <p:embed/>
                </p:oleObj>
              </mc:Choice>
              <mc:Fallback>
                <p:oleObj name="Equation" r:id="rId14" imgW="685800" imgH="20304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50" y="5456238"/>
                        <a:ext cx="136366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131884" y="1674813"/>
          <a:ext cx="21971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104840" imgH="317160" progId="Equation.DSMT4">
                  <p:embed/>
                </p:oleObj>
              </mc:Choice>
              <mc:Fallback>
                <p:oleObj name="Equation" r:id="rId16" imgW="1104840" imgH="31716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1884" y="1674813"/>
                        <a:ext cx="21971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026207" y="2668588"/>
          <a:ext cx="31321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1574640" imgH="279360" progId="Equation.DSMT4">
                  <p:embed/>
                </p:oleObj>
              </mc:Choice>
              <mc:Fallback>
                <p:oleObj name="Equation" r:id="rId18" imgW="1574640" imgH="27936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207" y="2668588"/>
                        <a:ext cx="3132137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985476" y="3368675"/>
          <a:ext cx="27543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1384200" imgH="279360" progId="Equation.DSMT4">
                  <p:embed/>
                </p:oleObj>
              </mc:Choice>
              <mc:Fallback>
                <p:oleObj name="Equation" r:id="rId20" imgW="1384200" imgH="27936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5476" y="3368675"/>
                        <a:ext cx="275431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994768" y="4116388"/>
          <a:ext cx="22225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1117440" imgH="228600" progId="Equation.DSMT4">
                  <p:embed/>
                </p:oleObj>
              </mc:Choice>
              <mc:Fallback>
                <p:oleObj name="Equation" r:id="rId22" imgW="1117440" imgH="2286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768" y="4116388"/>
                        <a:ext cx="22225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015620" y="4818063"/>
          <a:ext cx="18192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914400" imgH="228600" progId="Equation.DSMT4">
                  <p:embed/>
                </p:oleObj>
              </mc:Choice>
              <mc:Fallback>
                <p:oleObj name="Equation" r:id="rId24" imgW="914400" imgH="22860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620" y="4818063"/>
                        <a:ext cx="18192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009252" y="5529362"/>
          <a:ext cx="2046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1028520" imgH="203040" progId="Equation.DSMT4">
                  <p:embed/>
                </p:oleObj>
              </mc:Choice>
              <mc:Fallback>
                <p:oleObj name="Equation" r:id="rId26" imgW="1028520" imgH="20304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252" y="5529362"/>
                        <a:ext cx="20462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83613" y="6581001"/>
            <a:ext cx="516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Copyright All Rights Reserved Homework Depot at www.BCMath.ca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021444" y="6139640"/>
          <a:ext cx="19208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965160" imgH="203040" progId="Equation.DSMT4">
                  <p:embed/>
                </p:oleObj>
              </mc:Choice>
              <mc:Fallback>
                <p:oleObj name="Equation" r:id="rId28" imgW="965160" imgH="20304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444" y="6139640"/>
                        <a:ext cx="19208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71955" y="4810423"/>
            <a:ext cx="23278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first error is in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step 2.  This should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+1</a:t>
            </a:r>
          </a:p>
        </p:txBody>
      </p:sp>
      <p:sp>
        <p:nvSpPr>
          <p:cNvPr id="19" name="Oval 18"/>
          <p:cNvSpPr/>
          <p:nvPr/>
        </p:nvSpPr>
        <p:spPr>
          <a:xfrm>
            <a:off x="1886392" y="3336776"/>
            <a:ext cx="537823" cy="47148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 20"/>
          <p:cNvSpPr/>
          <p:nvPr/>
        </p:nvSpPr>
        <p:spPr>
          <a:xfrm>
            <a:off x="1798675" y="3615070"/>
            <a:ext cx="1057939" cy="1414130"/>
          </a:xfrm>
          <a:custGeom>
            <a:avLst/>
            <a:gdLst>
              <a:gd name="connsiteX0" fmla="*/ 710609 w 1057939"/>
              <a:gd name="connsiteY0" fmla="*/ 1414130 h 1414130"/>
              <a:gd name="connsiteX1" fmla="*/ 40758 w 1057939"/>
              <a:gd name="connsiteY1" fmla="*/ 903767 h 1414130"/>
              <a:gd name="connsiteX2" fmla="*/ 955158 w 1057939"/>
              <a:gd name="connsiteY2" fmla="*/ 393404 h 1414130"/>
              <a:gd name="connsiteX3" fmla="*/ 657446 w 1057939"/>
              <a:gd name="connsiteY3" fmla="*/ 0 h 1414130"/>
              <a:gd name="connsiteX4" fmla="*/ 657446 w 1057939"/>
              <a:gd name="connsiteY4" fmla="*/ 0 h 141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939" h="1414130">
                <a:moveTo>
                  <a:pt x="710609" y="1414130"/>
                </a:moveTo>
                <a:cubicBezTo>
                  <a:pt x="355304" y="1244009"/>
                  <a:pt x="0" y="1073888"/>
                  <a:pt x="40758" y="903767"/>
                </a:cubicBezTo>
                <a:cubicBezTo>
                  <a:pt x="81516" y="733646"/>
                  <a:pt x="852377" y="544032"/>
                  <a:pt x="955158" y="393404"/>
                </a:cubicBezTo>
                <a:cubicBezTo>
                  <a:pt x="1057939" y="242776"/>
                  <a:pt x="657446" y="0"/>
                  <a:pt x="657446" y="0"/>
                </a:cubicBezTo>
                <a:lnTo>
                  <a:pt x="657446" y="0"/>
                </a:lnTo>
              </a:path>
            </a:pathLst>
          </a:cu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4277444" y="1939012"/>
            <a:ext cx="149752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This should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 –12 </a:t>
            </a:r>
          </a:p>
        </p:txBody>
      </p:sp>
      <p:sp>
        <p:nvSpPr>
          <p:cNvPr id="23" name="Oval 22"/>
          <p:cNvSpPr/>
          <p:nvPr/>
        </p:nvSpPr>
        <p:spPr>
          <a:xfrm>
            <a:off x="6153150" y="3411225"/>
            <a:ext cx="537823" cy="47148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5209953" y="2225749"/>
            <a:ext cx="935666" cy="1336158"/>
          </a:xfrm>
          <a:custGeom>
            <a:avLst/>
            <a:gdLst>
              <a:gd name="connsiteX0" fmla="*/ 0 w 935666"/>
              <a:gd name="connsiteY0" fmla="*/ 145311 h 1336158"/>
              <a:gd name="connsiteX1" fmla="*/ 765545 w 935666"/>
              <a:gd name="connsiteY1" fmla="*/ 134679 h 1336158"/>
              <a:gd name="connsiteX2" fmla="*/ 510363 w 935666"/>
              <a:gd name="connsiteY2" fmla="*/ 953386 h 1336158"/>
              <a:gd name="connsiteX3" fmla="*/ 935666 w 935666"/>
              <a:gd name="connsiteY3" fmla="*/ 1336158 h 1336158"/>
              <a:gd name="connsiteX4" fmla="*/ 935666 w 935666"/>
              <a:gd name="connsiteY4" fmla="*/ 1336158 h 133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6" h="1336158">
                <a:moveTo>
                  <a:pt x="0" y="145311"/>
                </a:moveTo>
                <a:cubicBezTo>
                  <a:pt x="340242" y="72655"/>
                  <a:pt x="680485" y="0"/>
                  <a:pt x="765545" y="134679"/>
                </a:cubicBezTo>
                <a:cubicBezTo>
                  <a:pt x="850605" y="269358"/>
                  <a:pt x="482010" y="753140"/>
                  <a:pt x="510363" y="953386"/>
                </a:cubicBezTo>
                <a:cubicBezTo>
                  <a:pt x="538717" y="1153633"/>
                  <a:pt x="935666" y="1336158"/>
                  <a:pt x="935666" y="1336158"/>
                </a:cubicBezTo>
                <a:lnTo>
                  <a:pt x="935666" y="1336158"/>
                </a:lnTo>
              </a:path>
            </a:pathLst>
          </a:cu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7613884" y="4116387"/>
            <a:ext cx="1430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Exponent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before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multiplying</a:t>
            </a:r>
          </a:p>
          <a:p>
            <a:pPr algn="ctr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Should be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4 x 32</a:t>
            </a:r>
          </a:p>
        </p:txBody>
      </p:sp>
      <p:sp>
        <p:nvSpPr>
          <p:cNvPr id="26" name="Oval 25"/>
          <p:cNvSpPr/>
          <p:nvPr/>
        </p:nvSpPr>
        <p:spPr>
          <a:xfrm>
            <a:off x="6422061" y="4793456"/>
            <a:ext cx="537823" cy="47148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reeform 26"/>
          <p:cNvSpPr/>
          <p:nvPr/>
        </p:nvSpPr>
        <p:spPr>
          <a:xfrm>
            <a:off x="6964326" y="4490484"/>
            <a:ext cx="829339" cy="643269"/>
          </a:xfrm>
          <a:custGeom>
            <a:avLst/>
            <a:gdLst>
              <a:gd name="connsiteX0" fmla="*/ 829339 w 829339"/>
              <a:gd name="connsiteY0" fmla="*/ 198474 h 643269"/>
              <a:gd name="connsiteX1" fmla="*/ 467832 w 829339"/>
              <a:gd name="connsiteY1" fmla="*/ 60251 h 643269"/>
              <a:gd name="connsiteX2" fmla="*/ 329609 w 829339"/>
              <a:gd name="connsiteY2" fmla="*/ 559981 h 643269"/>
              <a:gd name="connsiteX3" fmla="*/ 0 w 829339"/>
              <a:gd name="connsiteY3" fmla="*/ 559981 h 64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339" h="643269">
                <a:moveTo>
                  <a:pt x="829339" y="198474"/>
                </a:moveTo>
                <a:cubicBezTo>
                  <a:pt x="690229" y="99237"/>
                  <a:pt x="551120" y="0"/>
                  <a:pt x="467832" y="60251"/>
                </a:cubicBezTo>
                <a:cubicBezTo>
                  <a:pt x="384544" y="120502"/>
                  <a:pt x="407581" y="476693"/>
                  <a:pt x="329609" y="559981"/>
                </a:cubicBezTo>
                <a:cubicBezTo>
                  <a:pt x="251637" y="643269"/>
                  <a:pt x="125818" y="601625"/>
                  <a:pt x="0" y="559981"/>
                </a:cubicBezTo>
              </a:path>
            </a:pathLst>
          </a:cu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79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19" grpId="1" animBg="1"/>
      <p:bldP spid="21" grpId="0" animBg="1"/>
      <p:bldP spid="22" grpId="0"/>
      <p:bldP spid="23" grpId="0" animBg="1"/>
      <p:bldP spid="23" grpId="1" animBg="1"/>
      <p:bldP spid="24" grpId="0" animBg="1"/>
      <p:bldP spid="25" grpId="0"/>
      <p:bldP spid="26" grpId="0" animBg="1"/>
      <p:bldP spid="26" grpId="1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95058"/>
              </p:ext>
            </p:extLst>
          </p:nvPr>
        </p:nvGraphicFramePr>
        <p:xfrm>
          <a:off x="4236635" y="269402"/>
          <a:ext cx="45688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790640" imgH="304560" progId="Equation.DSMT4">
                  <p:embed/>
                </p:oleObj>
              </mc:Choice>
              <mc:Fallback>
                <p:oleObj name="Equation" r:id="rId4" imgW="1790640" imgH="304560" progId="Equation.DSMT4">
                  <p:embed/>
                  <p:pic>
                    <p:nvPicPr>
                      <p:cNvPr id="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635" y="269402"/>
                        <a:ext cx="456882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272882"/>
              </p:ext>
            </p:extLst>
          </p:nvPr>
        </p:nvGraphicFramePr>
        <p:xfrm>
          <a:off x="298474" y="269402"/>
          <a:ext cx="3305176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295280" imgH="279360" progId="Equation.DSMT4">
                  <p:embed/>
                </p:oleObj>
              </mc:Choice>
              <mc:Fallback>
                <p:oleObj name="Equation" r:id="rId6" imgW="1295280" imgH="279360" progId="Equation.DSMT4">
                  <p:embed/>
                  <p:pic>
                    <p:nvPicPr>
                      <p:cNvPr id="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74" y="269402"/>
                        <a:ext cx="3305176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723174"/>
              </p:ext>
            </p:extLst>
          </p:nvPr>
        </p:nvGraphicFramePr>
        <p:xfrm>
          <a:off x="542948" y="1224768"/>
          <a:ext cx="27225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066680" imgH="253800" progId="Equation.DSMT4">
                  <p:embed/>
                </p:oleObj>
              </mc:Choice>
              <mc:Fallback>
                <p:oleObj name="Equation" r:id="rId8" imgW="1066680" imgH="253800" progId="Equation.DSMT4">
                  <p:embed/>
                  <p:pic>
                    <p:nvPicPr>
                      <p:cNvPr id="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48" y="1224768"/>
                        <a:ext cx="2722562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390091"/>
              </p:ext>
            </p:extLst>
          </p:nvPr>
        </p:nvGraphicFramePr>
        <p:xfrm>
          <a:off x="1277629" y="2112699"/>
          <a:ext cx="16859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660240" imgH="177480" progId="Equation.DSMT4">
                  <p:embed/>
                </p:oleObj>
              </mc:Choice>
              <mc:Fallback>
                <p:oleObj name="Equation" r:id="rId10" imgW="660240" imgH="177480" progId="Equation.DSMT4">
                  <p:embed/>
                  <p:pic>
                    <p:nvPicPr>
                      <p:cNvPr id="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629" y="2112699"/>
                        <a:ext cx="16859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984278"/>
              </p:ext>
            </p:extLst>
          </p:nvPr>
        </p:nvGraphicFramePr>
        <p:xfrm>
          <a:off x="1764991" y="2863898"/>
          <a:ext cx="11985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469800" imgH="177480" progId="Equation.DSMT4">
                  <p:embed/>
                </p:oleObj>
              </mc:Choice>
              <mc:Fallback>
                <p:oleObj name="Equation" r:id="rId12" imgW="469800" imgH="177480" progId="Equation.DSMT4">
                  <p:embed/>
                  <p:pic>
                    <p:nvPicPr>
                      <p:cNvPr id="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991" y="2863898"/>
                        <a:ext cx="119856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619919"/>
              </p:ext>
            </p:extLst>
          </p:nvPr>
        </p:nvGraphicFramePr>
        <p:xfrm>
          <a:off x="1975334" y="3615097"/>
          <a:ext cx="7778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334" y="3615097"/>
                        <a:ext cx="77787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8059"/>
              </p:ext>
            </p:extLst>
          </p:nvPr>
        </p:nvGraphicFramePr>
        <p:xfrm>
          <a:off x="4594652" y="1109521"/>
          <a:ext cx="40179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574640" imgH="253800" progId="Equation.DSMT4">
                  <p:embed/>
                </p:oleObj>
              </mc:Choice>
              <mc:Fallback>
                <p:oleObj name="Equation" r:id="rId16" imgW="1574640" imgH="253800" progId="Equation.DSMT4">
                  <p:embed/>
                  <p:pic>
                    <p:nvPicPr>
                      <p:cNvPr id="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652" y="1109521"/>
                        <a:ext cx="4017963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544925"/>
              </p:ext>
            </p:extLst>
          </p:nvPr>
        </p:nvGraphicFramePr>
        <p:xfrm>
          <a:off x="4755747" y="1915849"/>
          <a:ext cx="3530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384200" imgH="253800" progId="Equation.DSMT4">
                  <p:embed/>
                </p:oleObj>
              </mc:Choice>
              <mc:Fallback>
                <p:oleObj name="Equation" r:id="rId18" imgW="1384200" imgH="253800" progId="Equation.DSMT4">
                  <p:embed/>
                  <p:pic>
                    <p:nvPicPr>
                      <p:cNvPr id="1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747" y="1915849"/>
                        <a:ext cx="35306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734242"/>
              </p:ext>
            </p:extLst>
          </p:nvPr>
        </p:nvGraphicFramePr>
        <p:xfrm>
          <a:off x="4794107" y="2722178"/>
          <a:ext cx="25273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990360" imgH="253800" progId="Equation.DSMT4">
                  <p:embed/>
                </p:oleObj>
              </mc:Choice>
              <mc:Fallback>
                <p:oleObj name="Equation" r:id="rId20" imgW="990360" imgH="253800" progId="Equation.DSMT4">
                  <p:embed/>
                  <p:pic>
                    <p:nvPicPr>
                      <p:cNvPr id="1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107" y="2722178"/>
                        <a:ext cx="25273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95968"/>
              </p:ext>
            </p:extLst>
          </p:nvPr>
        </p:nvGraphicFramePr>
        <p:xfrm>
          <a:off x="4794107" y="3516671"/>
          <a:ext cx="21383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838080" imgH="253800" progId="Equation.DSMT4">
                  <p:embed/>
                </p:oleObj>
              </mc:Choice>
              <mc:Fallback>
                <p:oleObj name="Equation" r:id="rId22" imgW="838080" imgH="253800" progId="Equation.DSMT4">
                  <p:embed/>
                  <p:pic>
                    <p:nvPicPr>
                      <p:cNvPr id="1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107" y="3516671"/>
                        <a:ext cx="2138363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399664"/>
              </p:ext>
            </p:extLst>
          </p:nvPr>
        </p:nvGraphicFramePr>
        <p:xfrm>
          <a:off x="4775978" y="4319777"/>
          <a:ext cx="13287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520560" imgH="177480" progId="Equation.DSMT4">
                  <p:embed/>
                </p:oleObj>
              </mc:Choice>
              <mc:Fallback>
                <p:oleObj name="Equation" r:id="rId24" imgW="520560" imgH="177480" progId="Equation.DSMT4">
                  <p:embed/>
                  <p:pic>
                    <p:nvPicPr>
                      <p:cNvPr id="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78" y="4319777"/>
                        <a:ext cx="1328737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51413"/>
              </p:ext>
            </p:extLst>
          </p:nvPr>
        </p:nvGraphicFramePr>
        <p:xfrm>
          <a:off x="4594652" y="4882921"/>
          <a:ext cx="1004887" cy="486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393480" imgH="177480" progId="Equation.DSMT4">
                  <p:embed/>
                </p:oleObj>
              </mc:Choice>
              <mc:Fallback>
                <p:oleObj name="Equation" r:id="rId26" imgW="393480" imgH="177480" progId="Equation.DSMT4">
                  <p:embed/>
                  <p:pic>
                    <p:nvPicPr>
                      <p:cNvPr id="1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652" y="4882921"/>
                        <a:ext cx="1004887" cy="486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4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9D8A8E5-F49F-46C7-A20B-95E935B53D67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N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N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T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N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T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T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1TR/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N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N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TVNH15kSKV8AAABqAAAAGwAAAHVuaXZlcnNhbC91bml2ZXJzYWwucG5nLnhtbC2MWwqAIBAA/4PuIHuATU2thczLJCn0wqTH7Yto/mY+pnPXPLHDpz2uiwWBHFxfFt2W/BH9ya63CZT8A9htoSYU+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+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="/>
  <p:tag name="ISPRING_OUTPUT_FOLDER" val="C:\Users\Danny\Dropbox\Website\M8P"/>
  <p:tag name="ISPRING_PRESENTATION_TITLE" val="Section 1.6 Order of Operations P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RESOURCE_PATHS_HASH_PRESENTER" val="9fd2666ee5a618b8248f183ee3cb54bfbfda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393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Wingdings</vt:lpstr>
      <vt:lpstr>Office Theme</vt:lpstr>
      <vt:lpstr>Equation</vt:lpstr>
      <vt:lpstr>MathType 6.0 Equation</vt:lpstr>
      <vt:lpstr>Section 1.6b BEDMAS with Exponents</vt:lpstr>
      <vt:lpstr>I) BEDMAS with Exponents</vt:lpstr>
      <vt:lpstr>Practice: Evaluate</vt:lpstr>
      <vt:lpstr>Zero Exponents</vt:lpstr>
      <vt:lpstr>PowerPoint Presentation</vt:lpstr>
      <vt:lpstr>Practice: Evaluate each of the following and write down your answer</vt:lpstr>
      <vt:lpstr>Practice: Evaluate </vt:lpstr>
      <vt:lpstr>Given each expression and the process of how it’s simplified, indicate which step the error is at: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 Order of Operations P2</dc:title>
  <dc:creator>Danny Young</dc:creator>
  <cp:lastModifiedBy>Danny Young</cp:lastModifiedBy>
  <cp:revision>20</cp:revision>
  <dcterms:created xsi:type="dcterms:W3CDTF">2016-10-05T17:07:19Z</dcterms:created>
  <dcterms:modified xsi:type="dcterms:W3CDTF">2018-11-04T05:59:59Z</dcterms:modified>
</cp:coreProperties>
</file>